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482" r:id="rId2"/>
    <p:sldId id="484" r:id="rId3"/>
    <p:sldId id="483" r:id="rId4"/>
    <p:sldId id="258" r:id="rId5"/>
    <p:sldId id="470" r:id="rId6"/>
    <p:sldId id="430" r:id="rId7"/>
    <p:sldId id="498" r:id="rId8"/>
    <p:sldId id="476" r:id="rId9"/>
    <p:sldId id="473" r:id="rId10"/>
    <p:sldId id="503" r:id="rId11"/>
    <p:sldId id="432" r:id="rId12"/>
    <p:sldId id="429" r:id="rId13"/>
    <p:sldId id="475" r:id="rId14"/>
    <p:sldId id="419" r:id="rId15"/>
    <p:sldId id="477" r:id="rId16"/>
    <p:sldId id="492" r:id="rId17"/>
    <p:sldId id="495" r:id="rId18"/>
    <p:sldId id="485" r:id="rId19"/>
    <p:sldId id="468" r:id="rId20"/>
    <p:sldId id="487" r:id="rId21"/>
    <p:sldId id="467" r:id="rId22"/>
    <p:sldId id="502" r:id="rId23"/>
    <p:sldId id="480" r:id="rId24"/>
    <p:sldId id="493" r:id="rId25"/>
    <p:sldId id="505" r:id="rId26"/>
    <p:sldId id="504" r:id="rId27"/>
    <p:sldId id="506" r:id="rId28"/>
    <p:sldId id="50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86B8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0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9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2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14T01:14:14.806"/>
    </inkml:context>
    <inkml:brush xml:id="br0">
      <inkml:brushProperty name="width" value="0.2" units="cm"/>
      <inkml:brushProperty name="height" value="0.2" units="cm"/>
      <inkml:brushProperty name="color" value="#00A0D7"/>
      <inkml:brushProperty name="ignorePressure" value="1"/>
    </inkml:brush>
  </inkml:definitions>
  <inkml:trace contextRef="#ctx0" brushRef="#br0">0 0,'0'0,"3"8,4 8,-1 1,0 0,4 24,5 55,-14-86,30 343,-18 4,-10-237,20 1539,-22-1502,1 687,5 604,3-982,-2 528,-15-452,-6 188,13-726,0-8,0-7,0 11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12T01:19:09.273"/>
    </inkml:context>
    <inkml:brush xml:id="br0">
      <inkml:brushProperty name="width" value="0.2" units="cm"/>
      <inkml:brushProperty name="height" value="0.2" units="cm"/>
      <inkml:brushProperty name="color" value="#00A0D7"/>
      <inkml:brushProperty name="ignorePressure" value="1"/>
    </inkml:brush>
  </inkml:definitions>
  <inkml:trace contextRef="#ctx0" brushRef="#br0">1 0,'0'21,"11"796,-5-81,1 27,2 392,-8-300,25-285,1 111,-29-428,3 362,6-399,2 94,-10 30,2 212,17-267,1 52,-20-166,1-171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14T01:10:44.282"/>
    </inkml:context>
    <inkml:brush xml:id="br0">
      <inkml:brushProperty name="width" value="0.2" units="cm"/>
      <inkml:brushProperty name="height" value="0.2" units="cm"/>
      <inkml:brushProperty name="color" value="#00A0D7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12T01:19:06.727"/>
    </inkml:context>
    <inkml:brush xml:id="br0">
      <inkml:brushProperty name="width" value="0.2" units="cm"/>
      <inkml:brushProperty name="height" value="0.2" units="cm"/>
      <inkml:brushProperty name="color" value="#00A0D7"/>
      <inkml:brushProperty name="ignorePressure" value="1"/>
    </inkml:brush>
  </inkml:definitions>
  <inkml:trace contextRef="#ctx0" brushRef="#br0">1 0,'0'21,"11"796,-5-81,1 27,2 392,-8-300,25-285,1 111,-29-428,3 362,6-399,2 94,-10 30,2 212,17-267,1 52,-20-166,1-171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14T01:10:44.282"/>
    </inkml:context>
    <inkml:brush xml:id="br0">
      <inkml:brushProperty name="width" value="0.2" units="cm"/>
      <inkml:brushProperty name="height" value="0.2" units="cm"/>
      <inkml:brushProperty name="color" value="#00A0D7"/>
      <inkml:brushProperty name="ignorePressure" value="1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AC225-5FA8-4EC2-94F9-7BC9532289F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B6267-5F53-4051-9A79-64AB276D3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22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70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Hyracotherium 55 </a:t>
            </a:r>
            <a:r>
              <a:rPr lang="en-US" dirty="0" err="1"/>
              <a:t>mya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16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Merychippus 16 </a:t>
            </a:r>
            <a:r>
              <a:rPr lang="en-US" dirty="0" err="1"/>
              <a:t>mya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76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Equus modern horse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55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60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Haplohippus</a:t>
            </a:r>
            <a:r>
              <a:rPr lang="en-US" dirty="0"/>
              <a:t> 38 </a:t>
            </a:r>
            <a:r>
              <a:rPr lang="en-US" dirty="0" err="1"/>
              <a:t>mya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20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Equus </a:t>
            </a:r>
            <a:r>
              <a:rPr lang="en-US" i="0" dirty="0"/>
              <a:t>modern horse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54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Merychippus 16 </a:t>
            </a:r>
            <a:r>
              <a:rPr lang="en-US" dirty="0" err="1"/>
              <a:t>mya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68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err="1"/>
              <a:t>Miohippus</a:t>
            </a:r>
            <a:r>
              <a:rPr lang="en-US" i="1" dirty="0"/>
              <a:t> </a:t>
            </a:r>
            <a:r>
              <a:rPr lang="en-US" i="0" dirty="0"/>
              <a:t>27 </a:t>
            </a:r>
            <a:r>
              <a:rPr lang="en-US" i="0" dirty="0" err="1"/>
              <a:t>mya</a:t>
            </a:r>
            <a:r>
              <a:rPr lang="en-US" i="0" dirty="0"/>
              <a:t> JODA 1086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35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Mitchell Plesiosaurus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63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B6267-5F53-4051-9A79-64AB276D30F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2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2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2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5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9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2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5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86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7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4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16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9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B6842-EB31-4B99-ABDB-372288FDB1FB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CEB79-4F3B-42FD-8697-79D28F525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98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customXml" Target="../ink/ink3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0" Type="http://schemas.openxmlformats.org/officeDocument/2006/relationships/image" Target="../media/image10.png"/><Relationship Id="rId9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5.xml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0" Type="http://schemas.openxmlformats.org/officeDocument/2006/relationships/image" Target="../media/image8.JPG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nature, snow&#10;&#10;Description automatically generated">
            <a:extLst>
              <a:ext uri="{FF2B5EF4-FFF2-40B4-BE49-F238E27FC236}">
                <a16:creationId xmlns:a16="http://schemas.microsoft.com/office/drawing/2014/main" id="{274D3AAA-D0FB-4EC8-A86D-8FA90CC28D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897" y="842567"/>
            <a:ext cx="9196206" cy="51728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F74BB-4929-4C6A-935D-85C3180DBE33}"/>
              </a:ext>
            </a:extLst>
          </p:cNvPr>
          <p:cNvSpPr txBox="1"/>
          <p:nvPr/>
        </p:nvSpPr>
        <p:spPr>
          <a:xfrm>
            <a:off x="1741084" y="1317456"/>
            <a:ext cx="88341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Ends Not Means: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The Axiology* of Place-Based Education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E63A56-D571-4054-96A7-306E5E692A3F}"/>
              </a:ext>
            </a:extLst>
          </p:cNvPr>
          <p:cNvSpPr txBox="1"/>
          <p:nvPr/>
        </p:nvSpPr>
        <p:spPr>
          <a:xfrm>
            <a:off x="3047951" y="3481777"/>
            <a:ext cx="68293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Charles “Kip” Ault</a:t>
            </a:r>
          </a:p>
          <a:p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Emeritus, Lewis &amp; Clark Graduate School of Education and Counseling, Portland, OR, USA</a:t>
            </a:r>
          </a:p>
          <a:p>
            <a:pPr algn="r"/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ault-kip.com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0179F-FED2-4F0B-B758-89A905E64156}"/>
              </a:ext>
            </a:extLst>
          </p:cNvPr>
          <p:cNvSpPr txBox="1"/>
          <p:nvPr/>
        </p:nvSpPr>
        <p:spPr>
          <a:xfrm>
            <a:off x="2181579" y="5103482"/>
            <a:ext cx="6167120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*Axiology: the study of what things have value.</a:t>
            </a:r>
          </a:p>
        </p:txBody>
      </p:sp>
    </p:spTree>
    <p:extLst>
      <p:ext uri="{BB962C8B-B14F-4D97-AF65-F5344CB8AC3E}">
        <p14:creationId xmlns:p14="http://schemas.microsoft.com/office/powerpoint/2010/main" val="290971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825D1F-FB5D-4AB4-AB9E-4919AA8180BA}"/>
              </a:ext>
            </a:extLst>
          </p:cNvPr>
          <p:cNvSpPr txBox="1"/>
          <p:nvPr/>
        </p:nvSpPr>
        <p:spPr>
          <a:xfrm>
            <a:off x="948353" y="2459504"/>
            <a:ext cx="107259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Caring for the landscape’s capacity to sustain communities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43D34-6A78-4B25-B3D7-95503F9B2621}"/>
              </a:ext>
            </a:extLst>
          </p:cNvPr>
          <p:cNvSpPr txBox="1"/>
          <p:nvPr/>
        </p:nvSpPr>
        <p:spPr>
          <a:xfrm>
            <a:off x="1657978" y="815779"/>
            <a:ext cx="88760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Ends Valued by </a:t>
            </a:r>
            <a:b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Place-based (Geoscience) Education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536C2E-09C7-4967-B9E0-7F0D0ED71224}"/>
              </a:ext>
            </a:extLst>
          </p:cNvPr>
          <p:cNvSpPr txBox="1"/>
          <p:nvPr/>
        </p:nvSpPr>
        <p:spPr>
          <a:xfrm>
            <a:off x="3883869" y="5088114"/>
            <a:ext cx="7391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example, students working with artists and scientists to enhance local </a:t>
            </a:r>
            <a:r>
              <a:rPr lang="en-US" sz="2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geotourism</a:t>
            </a:r>
            <a:endParaRPr lang="en-US" sz="2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7913B5-ABE5-44CB-9E0C-627A74D16D97}"/>
              </a:ext>
            </a:extLst>
          </p:cNvPr>
          <p:cNvSpPr txBox="1"/>
          <p:nvPr/>
        </p:nvSpPr>
        <p:spPr>
          <a:xfrm>
            <a:off x="948353" y="3073568"/>
            <a:ext cx="107259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Attaining identity as a beloved member of the community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AFF2AE-D66C-4C2B-87A0-AF82848DFC16}"/>
              </a:ext>
            </a:extLst>
          </p:cNvPr>
          <p:cNvSpPr txBox="1"/>
          <p:nvPr/>
        </p:nvSpPr>
        <p:spPr>
          <a:xfrm>
            <a:off x="948353" y="3687632"/>
            <a:ext cx="107259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Achieving an understanding of the science needed to 	improve the community</a:t>
            </a:r>
          </a:p>
        </p:txBody>
      </p:sp>
    </p:spTree>
    <p:extLst>
      <p:ext uri="{BB962C8B-B14F-4D97-AF65-F5344CB8AC3E}">
        <p14:creationId xmlns:p14="http://schemas.microsoft.com/office/powerpoint/2010/main" val="100059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4C20C1-FDDB-4B9B-B663-EF08426FDBA5}"/>
              </a:ext>
            </a:extLst>
          </p:cNvPr>
          <p:cNvSpPr txBox="1"/>
          <p:nvPr/>
        </p:nvSpPr>
        <p:spPr>
          <a:xfrm>
            <a:off x="906891" y="751344"/>
            <a:ext cx="56264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Paleogene to Neogene story of changing climate and the evolutionary responses of its inhabitants lies embedded in the rocks and fossils of north central Oregon.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179FB-EC70-46C2-8909-98B86DC52131}"/>
              </a:ext>
            </a:extLst>
          </p:cNvPr>
          <p:cNvSpPr txBox="1"/>
          <p:nvPr/>
        </p:nvSpPr>
        <p:spPr>
          <a:xfrm>
            <a:off x="4890052" y="4033321"/>
            <a:ext cx="65104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“Horse Fossil Study Kit,” created at the John Day Fossil Beds National Monument decades ago, tells this story.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90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rse Fossil Timelines Tables 1-4, 1 at top">
            <a:extLst>
              <a:ext uri="{FF2B5EF4-FFF2-40B4-BE49-F238E27FC236}">
                <a16:creationId xmlns:a16="http://schemas.microsoft.com/office/drawing/2014/main" id="{CB49FDFE-9B64-41AA-9CDB-C4D3E3ED1B71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0567"/>
          <a:stretch/>
        </p:blipFill>
        <p:spPr>
          <a:xfrm>
            <a:off x="1524793" y="1227188"/>
            <a:ext cx="9142413" cy="51581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0E130-005F-41DA-A940-058C9FF809EE}"/>
              </a:ext>
            </a:extLst>
          </p:cNvPr>
          <p:cNvSpPr txBox="1"/>
          <p:nvPr/>
        </p:nvSpPr>
        <p:spPr>
          <a:xfrm>
            <a:off x="1920562" y="365414"/>
            <a:ext cx="8350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Four sets of skull, mandible and tooth fossils to associate with habitat and place in temporal order.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B3CA0E-8296-4B34-8275-57DD215693E4}"/>
              </a:ext>
            </a:extLst>
          </p:cNvPr>
          <p:cNvSpPr txBox="1"/>
          <p:nvPr/>
        </p:nvSpPr>
        <p:spPr>
          <a:xfrm>
            <a:off x="5008208" y="2612007"/>
            <a:ext cx="508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Which skulls and teeth might be more ancient?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298F9-D465-4C35-89A4-382012EB3B8A}"/>
              </a:ext>
            </a:extLst>
          </p:cNvPr>
          <p:cNvSpPr txBox="1"/>
          <p:nvPr/>
        </p:nvSpPr>
        <p:spPr>
          <a:xfrm>
            <a:off x="5474738" y="4873989"/>
            <a:ext cx="1681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More modern?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59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954EFD-2610-4E01-920E-52E078DB5121}"/>
              </a:ext>
            </a:extLst>
          </p:cNvPr>
          <p:cNvSpPr txBox="1"/>
          <p:nvPr/>
        </p:nvSpPr>
        <p:spPr>
          <a:xfrm>
            <a:off x="2050400" y="1403225"/>
            <a:ext cx="80911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does the geology and fossil record of the John Day Fossil Beds reveal about the climates and ecosystems of eastern Oregon’s past? </a:t>
            </a:r>
          </a:p>
          <a:p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FA885-21F7-4E83-B319-1FAE3848B80E}"/>
              </a:ext>
            </a:extLst>
          </p:cNvPr>
          <p:cNvSpPr txBox="1"/>
          <p:nvPr/>
        </p:nvSpPr>
        <p:spPr>
          <a:xfrm>
            <a:off x="3924300" y="3856170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[In general, aridity increased, and landscapes transitioned from tropical forests to grasslands.]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55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ake, chocolate&#10;&#10;Description automatically generated">
            <a:extLst>
              <a:ext uri="{FF2B5EF4-FFF2-40B4-BE49-F238E27FC236}">
                <a16:creationId xmlns:a16="http://schemas.microsoft.com/office/drawing/2014/main" id="{3E9980F9-4807-43A1-8C6F-B551E2C77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73" y="305924"/>
            <a:ext cx="7706096" cy="4994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C486C7-A574-4465-BD42-2C583D548852}"/>
              </a:ext>
            </a:extLst>
          </p:cNvPr>
          <p:cNvSpPr txBox="1"/>
          <p:nvPr/>
        </p:nvSpPr>
        <p:spPr>
          <a:xfrm>
            <a:off x="788719" y="5407271"/>
            <a:ext cx="10923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Let’s start by looking at skulls and teeth from the horse family</a:t>
            </a:r>
            <a:r>
              <a:rPr lang="en-US" sz="2800" dirty="0"/>
              <a:t>.</a:t>
            </a:r>
            <a:r>
              <a:rPr lang="en-US" sz="3200" dirty="0"/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Pay attention to the position and height of the molars.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078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9C2436-33A9-46CA-A1B6-8C747EA37DC9}"/>
              </a:ext>
            </a:extLst>
          </p:cNvPr>
          <p:cNvGrpSpPr/>
          <p:nvPr/>
        </p:nvGrpSpPr>
        <p:grpSpPr>
          <a:xfrm>
            <a:off x="2194868" y="867745"/>
            <a:ext cx="8005364" cy="5359115"/>
            <a:chOff x="2194868" y="867745"/>
            <a:chExt cx="8005364" cy="5359115"/>
          </a:xfrm>
        </p:grpSpPr>
        <p:pic>
          <p:nvPicPr>
            <p:cNvPr id="3" name="Picture 2" descr="A picture containing vegetable&#10;&#10;Description automatically generated">
              <a:extLst>
                <a:ext uri="{FF2B5EF4-FFF2-40B4-BE49-F238E27FC236}">
                  <a16:creationId xmlns:a16="http://schemas.microsoft.com/office/drawing/2014/main" id="{D0262BF5-B863-46EB-AD9E-38EE15FD39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9" t="20000" r="9115" b="24762"/>
            <a:stretch/>
          </p:blipFill>
          <p:spPr>
            <a:xfrm rot="10800000" flipV="1">
              <a:off x="2194868" y="867745"/>
              <a:ext cx="7802264" cy="378822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99B578A-058D-431D-A6B3-2521A611030A}"/>
                    </a:ext>
                  </a:extLst>
                </p14:cNvPr>
                <p14:cNvContentPartPr/>
                <p14:nvPr/>
              </p14:nvContentPartPr>
              <p14:xfrm>
                <a:off x="5471170" y="1476395"/>
                <a:ext cx="52888" cy="2836742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99B578A-058D-431D-A6B3-2521A611030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35192" y="1440396"/>
                  <a:ext cx="124485" cy="2908381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577919B-6BA3-4083-B7DC-435ACEE86524}"/>
                </a:ext>
              </a:extLst>
            </p:cNvPr>
            <p:cNvSpPr txBox="1"/>
            <p:nvPr/>
          </p:nvSpPr>
          <p:spPr>
            <a:xfrm>
              <a:off x="2315866" y="5272753"/>
              <a:ext cx="78843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Find the intersection of anterior suborbital point with the mandible.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025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826697-3599-48E5-AFF0-426EDB300946}"/>
              </a:ext>
            </a:extLst>
          </p:cNvPr>
          <p:cNvGrpSpPr/>
          <p:nvPr/>
        </p:nvGrpSpPr>
        <p:grpSpPr>
          <a:xfrm>
            <a:off x="1358907" y="1441580"/>
            <a:ext cx="9474186" cy="4686352"/>
            <a:chOff x="1358907" y="1600200"/>
            <a:chExt cx="9474186" cy="4686352"/>
          </a:xfrm>
        </p:grpSpPr>
        <p:pic>
          <p:nvPicPr>
            <p:cNvPr id="3" name="Picture 2" descr="A picture containing reptile, crocodilian reptile&#10;&#10;Description automatically generated">
              <a:extLst>
                <a:ext uri="{FF2B5EF4-FFF2-40B4-BE49-F238E27FC236}">
                  <a16:creationId xmlns:a16="http://schemas.microsoft.com/office/drawing/2014/main" id="{038A2344-B230-4294-9940-45ADE0968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4" t="31364" r="6893" b="25909"/>
            <a:stretch/>
          </p:blipFill>
          <p:spPr>
            <a:xfrm>
              <a:off x="1358907" y="1600200"/>
              <a:ext cx="9474186" cy="3335482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DB8D558-C7A9-4479-86B6-A9C479907346}"/>
                </a:ext>
              </a:extLst>
            </p:cNvPr>
            <p:cNvSpPr txBox="1"/>
            <p:nvPr/>
          </p:nvSpPr>
          <p:spPr>
            <a:xfrm>
              <a:off x="2186473" y="5332445"/>
              <a:ext cx="781905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Find the intersection of anterior suborbital point with the mandible.</a:t>
              </a:r>
              <a:endParaRPr lang="en-US" sz="2800" dirty="0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36EC565-2234-42B5-B101-EA0CD24FD92D}"/>
                    </a:ext>
                  </a:extLst>
                </p14:cNvPr>
                <p14:cNvContentPartPr/>
                <p14:nvPr/>
              </p14:nvContentPartPr>
              <p14:xfrm>
                <a:off x="6070799" y="1706081"/>
                <a:ext cx="50400" cy="3123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36EC565-2234-42B5-B101-EA0CD24FD92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34799" y="1670085"/>
                  <a:ext cx="122040" cy="3195352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99077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62E7943-C7AA-4B2D-B654-F97DD813A91F}"/>
                  </a:ext>
                </a:extLst>
              </p14:cNvPr>
              <p14:cNvContentPartPr/>
              <p14:nvPr/>
            </p14:nvContentPartPr>
            <p14:xfrm>
              <a:off x="3886013" y="7496193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62E7943-C7AA-4B2D-B654-F97DD813A9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50373" y="7460193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93CC13D-7C35-4D73-93B6-BACB308AF691}"/>
              </a:ext>
            </a:extLst>
          </p:cNvPr>
          <p:cNvGrpSpPr/>
          <p:nvPr/>
        </p:nvGrpSpPr>
        <p:grpSpPr>
          <a:xfrm>
            <a:off x="1452995" y="904522"/>
            <a:ext cx="9286009" cy="5369840"/>
            <a:chOff x="1381991" y="932514"/>
            <a:chExt cx="9286009" cy="5369840"/>
          </a:xfrm>
        </p:grpSpPr>
        <p:pic>
          <p:nvPicPr>
            <p:cNvPr id="4" name="Picture 3" descr="A brown fish on a wooden surface&#10;&#10;Description automatically generated with low confidence">
              <a:extLst>
                <a:ext uri="{FF2B5EF4-FFF2-40B4-BE49-F238E27FC236}">
                  <a16:creationId xmlns:a16="http://schemas.microsoft.com/office/drawing/2014/main" id="{6144A6C4-D0F5-4AEE-B201-F7B5DA00C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98" b="25059"/>
            <a:stretch/>
          </p:blipFill>
          <p:spPr>
            <a:xfrm>
              <a:off x="1381991" y="932514"/>
              <a:ext cx="9286009" cy="4206937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13E391E-FFDB-49B4-B32E-B386E563467F}"/>
                </a:ext>
              </a:extLst>
            </p:cNvPr>
            <p:cNvSpPr txBox="1"/>
            <p:nvPr/>
          </p:nvSpPr>
          <p:spPr>
            <a:xfrm>
              <a:off x="2286000" y="5348247"/>
              <a:ext cx="79579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Find the intersection of anterior suborbital point with the mandible.</a:t>
              </a:r>
              <a:endParaRPr lang="en-US" sz="2800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28AF365-C0B8-4340-B4DC-1D50FB3B0E00}"/>
                  </a:ext>
                </a:extLst>
              </p14:cNvPr>
              <p14:cNvContentPartPr/>
              <p14:nvPr/>
            </p14:nvContentPartPr>
            <p14:xfrm>
              <a:off x="7273973" y="1509753"/>
              <a:ext cx="50400" cy="3123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28AF365-C0B8-4340-B4DC-1D50FB3B0E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37973" y="1473757"/>
                <a:ext cx="122040" cy="31953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6976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62E7943-C7AA-4B2D-B654-F97DD813A91F}"/>
                  </a:ext>
                </a:extLst>
              </p14:cNvPr>
              <p14:cNvContentPartPr/>
              <p14:nvPr/>
            </p14:nvContentPartPr>
            <p14:xfrm>
              <a:off x="3886013" y="7496193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62E7943-C7AA-4B2D-B654-F97DD813A9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50373" y="7460193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C9A41C2A-F32B-410C-A2CD-306A8D6BD2B8}"/>
              </a:ext>
            </a:extLst>
          </p:cNvPr>
          <p:cNvGrpSpPr/>
          <p:nvPr/>
        </p:nvGrpSpPr>
        <p:grpSpPr>
          <a:xfrm>
            <a:off x="744637" y="521523"/>
            <a:ext cx="10702726" cy="5805780"/>
            <a:chOff x="744637" y="521523"/>
            <a:chExt cx="10702726" cy="58057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0E4C515-16F1-497E-93A9-7508ABD2379C}"/>
                </a:ext>
              </a:extLst>
            </p:cNvPr>
            <p:cNvGrpSpPr/>
            <p:nvPr/>
          </p:nvGrpSpPr>
          <p:grpSpPr>
            <a:xfrm>
              <a:off x="744637" y="521523"/>
              <a:ext cx="10702726" cy="5357765"/>
              <a:chOff x="744637" y="1044037"/>
              <a:chExt cx="10702726" cy="5357765"/>
            </a:xfrm>
          </p:grpSpPr>
          <p:pic>
            <p:nvPicPr>
              <p:cNvPr id="6" name="Picture 5" descr="A picture containing vegetable&#10;&#10;Description automatically generated">
                <a:extLst>
                  <a:ext uri="{FF2B5EF4-FFF2-40B4-BE49-F238E27FC236}">
                    <a16:creationId xmlns:a16="http://schemas.microsoft.com/office/drawing/2014/main" id="{93FC7334-E7A9-414B-8AFD-5A96887E35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06" t="21506" r="9864" b="28739"/>
              <a:stretch/>
            </p:blipFill>
            <p:spPr>
              <a:xfrm rot="10800000" flipV="1">
                <a:off x="744637" y="1044038"/>
                <a:ext cx="4618919" cy="2080917"/>
              </a:xfrm>
              <a:prstGeom prst="rect">
                <a:avLst/>
              </a:prstGeom>
            </p:spPr>
          </p:pic>
          <p:pic>
            <p:nvPicPr>
              <p:cNvPr id="7" name="Picture 6" descr="A brown fish on a wooden surface&#10;&#10;Description automatically generated with low confidence">
                <a:extLst>
                  <a:ext uri="{FF2B5EF4-FFF2-40B4-BE49-F238E27FC236}">
                    <a16:creationId xmlns:a16="http://schemas.microsoft.com/office/drawing/2014/main" id="{323E24AA-5A6E-4F3C-84F7-92C1D169C0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25000"/>
                        </a14:imgEffect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598" b="25059"/>
              <a:stretch/>
            </p:blipFill>
            <p:spPr>
              <a:xfrm>
                <a:off x="2733544" y="3733046"/>
                <a:ext cx="5890770" cy="2668756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reptile, crocodilian reptile&#10;&#10;Description automatically generated">
                <a:extLst>
                  <a:ext uri="{FF2B5EF4-FFF2-40B4-BE49-F238E27FC236}">
                    <a16:creationId xmlns:a16="http://schemas.microsoft.com/office/drawing/2014/main" id="{314C4339-933C-4979-B7D7-7937B21352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4" t="31364" r="6893" b="25909"/>
              <a:stretch/>
            </p:blipFill>
            <p:spPr>
              <a:xfrm>
                <a:off x="5828219" y="1047513"/>
                <a:ext cx="5619144" cy="2077441"/>
              </a:xfrm>
              <a:prstGeom prst="rect">
                <a:avLst/>
              </a:prstGeom>
            </p:spPr>
          </p:pic>
          <p:sp>
            <p:nvSpPr>
              <p:cNvPr id="12" name="직선 연결선 13">
                <a:extLst>
                  <a:ext uri="{FF2B5EF4-FFF2-40B4-BE49-F238E27FC236}">
                    <a16:creationId xmlns:a16="http://schemas.microsoft.com/office/drawing/2014/main" id="{0EED7326-9A83-4600-BDB8-EC64FA7AACDD}"/>
                  </a:ext>
                </a:extLst>
              </p:cNvPr>
              <p:cNvSpPr/>
              <p:nvPr/>
            </p:nvSpPr>
            <p:spPr>
              <a:xfrm rot="5400000" flipV="1">
                <a:off x="1925501" y="2081681"/>
                <a:ext cx="1610456" cy="5631"/>
              </a:xfrm>
              <a:prstGeom prst="line">
                <a:avLst/>
              </a:prstGeom>
              <a:solidFill>
                <a:srgbClr val="00A0D7">
                  <a:alpha val="5000"/>
                </a:srgbClr>
              </a:solidFill>
              <a:ln w="72000">
                <a:solidFill>
                  <a:srgbClr val="00A0D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en-US">
                  <a:solidFill>
                    <a:srgbClr val="00A0D7"/>
                  </a:solidFill>
                </a:endParaRPr>
              </a:p>
            </p:txBody>
          </p:sp>
          <p:sp>
            <p:nvSpPr>
              <p:cNvPr id="13" name="직선 연결선 13">
                <a:extLst>
                  <a:ext uri="{FF2B5EF4-FFF2-40B4-BE49-F238E27FC236}">
                    <a16:creationId xmlns:a16="http://schemas.microsoft.com/office/drawing/2014/main" id="{5EC89749-9104-4722-B8B9-5BECC34B28CC}"/>
                  </a:ext>
                </a:extLst>
              </p:cNvPr>
              <p:cNvSpPr/>
              <p:nvPr/>
            </p:nvSpPr>
            <p:spPr>
              <a:xfrm rot="5400000" flipV="1">
                <a:off x="7583855" y="2084496"/>
                <a:ext cx="2080919" cy="2"/>
              </a:xfrm>
              <a:prstGeom prst="line">
                <a:avLst/>
              </a:prstGeom>
              <a:solidFill>
                <a:srgbClr val="00A0D7">
                  <a:alpha val="5000"/>
                </a:srgbClr>
              </a:solidFill>
              <a:ln w="72000">
                <a:solidFill>
                  <a:srgbClr val="00A0D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en-US">
                  <a:solidFill>
                    <a:srgbClr val="00A0D7"/>
                  </a:solidFill>
                </a:endParaRPr>
              </a:p>
            </p:txBody>
          </p:sp>
          <p:sp>
            <p:nvSpPr>
              <p:cNvPr id="15" name="직선 연결선 13">
                <a:extLst>
                  <a:ext uri="{FF2B5EF4-FFF2-40B4-BE49-F238E27FC236}">
                    <a16:creationId xmlns:a16="http://schemas.microsoft.com/office/drawing/2014/main" id="{F1BC965F-06C0-47A3-B9EC-D92DE086308F}"/>
                  </a:ext>
                </a:extLst>
              </p:cNvPr>
              <p:cNvSpPr/>
              <p:nvPr/>
            </p:nvSpPr>
            <p:spPr>
              <a:xfrm rot="5400000" flipV="1">
                <a:off x="5366279" y="5204032"/>
                <a:ext cx="2080919" cy="2"/>
              </a:xfrm>
              <a:prstGeom prst="line">
                <a:avLst/>
              </a:prstGeom>
              <a:solidFill>
                <a:srgbClr val="00A0D7">
                  <a:alpha val="5000"/>
                </a:srgbClr>
              </a:solidFill>
              <a:ln w="72000">
                <a:solidFill>
                  <a:srgbClr val="00A0D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en-US">
                  <a:solidFill>
                    <a:srgbClr val="00A0D7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AEF001B-D558-4DAD-967B-49AC10E9A40C}"/>
                </a:ext>
              </a:extLst>
            </p:cNvPr>
            <p:cNvSpPr txBox="1"/>
            <p:nvPr/>
          </p:nvSpPr>
          <p:spPr>
            <a:xfrm>
              <a:off x="2416629" y="2653006"/>
              <a:ext cx="862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55 </a:t>
              </a:r>
              <a:r>
                <a:rPr lang="en-US" dirty="0" err="1"/>
                <a:t>mya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D5CD00-2060-4421-AD8C-5F33AAA24102}"/>
                </a:ext>
              </a:extLst>
            </p:cNvPr>
            <p:cNvSpPr txBox="1"/>
            <p:nvPr/>
          </p:nvSpPr>
          <p:spPr>
            <a:xfrm>
              <a:off x="8192816" y="2653006"/>
              <a:ext cx="862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 </a:t>
              </a:r>
              <a:r>
                <a:rPr lang="en-US" dirty="0" err="1"/>
                <a:t>mya</a:t>
              </a:r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751D4E-B9B7-4BF7-97A9-4EB30F290B19}"/>
                </a:ext>
              </a:extLst>
            </p:cNvPr>
            <p:cNvSpPr txBox="1"/>
            <p:nvPr/>
          </p:nvSpPr>
          <p:spPr>
            <a:xfrm>
              <a:off x="5335393" y="5957971"/>
              <a:ext cx="985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present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996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ocolate cookie with a bite taken out of it&#10;&#10;Description automatically generated with low confidence">
            <a:extLst>
              <a:ext uri="{FF2B5EF4-FFF2-40B4-BE49-F238E27FC236}">
                <a16:creationId xmlns:a16="http://schemas.microsoft.com/office/drawing/2014/main" id="{8477F9C1-9A9F-4B6A-B5CD-0C26ECD684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t="8931" r="4695" b="5502"/>
          <a:stretch/>
        </p:blipFill>
        <p:spPr>
          <a:xfrm>
            <a:off x="2130642" y="494930"/>
            <a:ext cx="7454942" cy="4967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599321-6710-4876-89DA-45742EF8BACF}"/>
              </a:ext>
            </a:extLst>
          </p:cNvPr>
          <p:cNvSpPr txBox="1"/>
          <p:nvPr/>
        </p:nvSpPr>
        <p:spPr>
          <a:xfrm>
            <a:off x="1282536" y="5693620"/>
            <a:ext cx="93933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Notice the size, shape, and cusp pattern of these molars.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7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everal, gear&#10;&#10;Description automatically generated">
            <a:extLst>
              <a:ext uri="{FF2B5EF4-FFF2-40B4-BE49-F238E27FC236}">
                <a16:creationId xmlns:a16="http://schemas.microsoft.com/office/drawing/2014/main" id="{D39464B3-AF61-4A50-9EE8-D9B0B4011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36" y="1951239"/>
            <a:ext cx="9710928" cy="3136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00376B-38A2-4B54-9DB9-21F2EE3011A3}"/>
              </a:ext>
            </a:extLst>
          </p:cNvPr>
          <p:cNvSpPr txBox="1"/>
          <p:nvPr/>
        </p:nvSpPr>
        <p:spPr>
          <a:xfrm>
            <a:off x="1638795" y="5545777"/>
            <a:ext cx="920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Notice the size, shape, and cusp pattern of these molars.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8067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ood, chocolate, eaten, dessert&#10;&#10;Description automatically generated">
            <a:extLst>
              <a:ext uri="{FF2B5EF4-FFF2-40B4-BE49-F238E27FC236}">
                <a16:creationId xmlns:a16="http://schemas.microsoft.com/office/drawing/2014/main" id="{DE6AFD95-15A4-4D49-BFF4-A5FA7297A9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0" t="4789" r="6570" b="8479"/>
          <a:stretch/>
        </p:blipFill>
        <p:spPr>
          <a:xfrm>
            <a:off x="1454130" y="365294"/>
            <a:ext cx="6338658" cy="59480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F3C6A9-173A-46CC-B14B-76D1843B9BC5}"/>
              </a:ext>
            </a:extLst>
          </p:cNvPr>
          <p:cNvSpPr txBox="1"/>
          <p:nvPr/>
        </p:nvSpPr>
        <p:spPr>
          <a:xfrm rot="10800000" flipV="1">
            <a:off x="8015451" y="1803123"/>
            <a:ext cx="30193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Notice the size, shape, and cusp pattern of these molars.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2728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DAB49EDD-15BA-44F1-BC35-1F64B5E4B0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" r="2635"/>
          <a:stretch/>
        </p:blipFill>
        <p:spPr>
          <a:xfrm>
            <a:off x="941033" y="1428173"/>
            <a:ext cx="10280342" cy="386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7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hocolate, dessert&#10;&#10;Description automatically generated">
            <a:extLst>
              <a:ext uri="{FF2B5EF4-FFF2-40B4-BE49-F238E27FC236}">
                <a16:creationId xmlns:a16="http://schemas.microsoft.com/office/drawing/2014/main" id="{F87A0280-AE08-4090-9202-3D9B104B5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05" y="533708"/>
            <a:ext cx="6930190" cy="50230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B66B7E-C4E4-45D6-8F03-519EFD0F18C8}"/>
              </a:ext>
            </a:extLst>
          </p:cNvPr>
          <p:cNvSpPr txBox="1"/>
          <p:nvPr/>
        </p:nvSpPr>
        <p:spPr>
          <a:xfrm>
            <a:off x="3941588" y="5763126"/>
            <a:ext cx="4798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More ancient or more modern?</a:t>
            </a:r>
          </a:p>
        </p:txBody>
      </p:sp>
    </p:spTree>
    <p:extLst>
      <p:ext uri="{BB962C8B-B14F-4D97-AF65-F5344CB8AC3E}">
        <p14:creationId xmlns:p14="http://schemas.microsoft.com/office/powerpoint/2010/main" val="1047241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60FA964-552B-43B9-B7EA-FDDCD365FFEC}"/>
              </a:ext>
            </a:extLst>
          </p:cNvPr>
          <p:cNvGrpSpPr/>
          <p:nvPr/>
        </p:nvGrpSpPr>
        <p:grpSpPr>
          <a:xfrm>
            <a:off x="2685864" y="894884"/>
            <a:ext cx="6820271" cy="5198861"/>
            <a:chOff x="2685864" y="894884"/>
            <a:chExt cx="6820271" cy="51988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670AF7-3DB2-4D87-8D89-391715DE9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61366" y="3951269"/>
              <a:ext cx="4869265" cy="214247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28D7AA2-6AC6-44A5-B5EC-FC4BC1DC2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5864" y="894884"/>
              <a:ext cx="6820271" cy="32566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3668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2 mya Mascall short">
            <a:hlinkClick r:id="" action="ppaction://media"/>
            <a:extLst>
              <a:ext uri="{FF2B5EF4-FFF2-40B4-BE49-F238E27FC236}">
                <a16:creationId xmlns:a16="http://schemas.microsoft.com/office/drawing/2014/main" id="{1D2C59DF-D25E-4F09-81E9-5009A5E1D0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1606" y="608747"/>
            <a:ext cx="7528509" cy="56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4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D9D68A-AA9D-456D-B6A5-2F000972369D}"/>
              </a:ext>
            </a:extLst>
          </p:cNvPr>
          <p:cNvSpPr txBox="1"/>
          <p:nvPr/>
        </p:nvSpPr>
        <p:spPr>
          <a:xfrm>
            <a:off x="3411833" y="2021867"/>
            <a:ext cx="536833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The “You Are What You Eat” lessons of the Horse Fossil Study Kit stress that horses are made from grass.</a:t>
            </a:r>
          </a:p>
        </p:txBody>
      </p:sp>
    </p:spTree>
    <p:extLst>
      <p:ext uri="{BB962C8B-B14F-4D97-AF65-F5344CB8AC3E}">
        <p14:creationId xmlns:p14="http://schemas.microsoft.com/office/powerpoint/2010/main" val="3555889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-37000" r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3C413E-2BA9-411F-A4FD-4B64F3DB9D83}"/>
              </a:ext>
            </a:extLst>
          </p:cNvPr>
          <p:cNvSpPr txBox="1"/>
          <p:nvPr/>
        </p:nvSpPr>
        <p:spPr>
          <a:xfrm>
            <a:off x="2323680" y="1957450"/>
            <a:ext cx="795829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Charles Darwin dug a fossil of a horse tooth out of a cliff in Argentina, he probably gave little thought to its chemistry. Modern climate scientists, however, treat fossil horse teeth (and skeletal bones) as Pleistocene thermometers.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64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F6B234-D52D-4C66-AE8F-6016D16F0D0C}"/>
              </a:ext>
            </a:extLst>
          </p:cNvPr>
          <p:cNvSpPr txBox="1"/>
          <p:nvPr/>
        </p:nvSpPr>
        <p:spPr>
          <a:xfrm>
            <a:off x="2418240" y="2177856"/>
            <a:ext cx="73555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The body rots away, but fossilized teeth may endure for millions of years, preserving the carbon isotope signature of their owner’s feeding habits.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103702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467048-2ADA-4987-8785-787A54B80CE2}"/>
              </a:ext>
            </a:extLst>
          </p:cNvPr>
          <p:cNvSpPr txBox="1"/>
          <p:nvPr/>
        </p:nvSpPr>
        <p:spPr>
          <a:xfrm>
            <a:off x="1236845" y="2128447"/>
            <a:ext cx="54855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The teacher stands before the class with a horse fossil tooth in hand and says, “You are looking at a thermometer.”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3F939B5-C23D-49FF-B939-BD02205AFD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3" b="51594"/>
          <a:stretch/>
        </p:blipFill>
        <p:spPr>
          <a:xfrm>
            <a:off x="6722347" y="1233435"/>
            <a:ext cx="4823209" cy="371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38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B83835-5324-4803-8DBB-1CDE6BD53CBC}"/>
              </a:ext>
            </a:extLst>
          </p:cNvPr>
          <p:cNvSpPr txBox="1"/>
          <p:nvPr/>
        </p:nvSpPr>
        <p:spPr>
          <a:xfrm>
            <a:off x="2832912" y="1605108"/>
            <a:ext cx="6320901" cy="1227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Learning evolution through the lens of place: 	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quarries of the John Day Fossil Monument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C637C-9167-44E8-9C80-84A5B866350D}"/>
              </a:ext>
            </a:extLst>
          </p:cNvPr>
          <p:cNvSpPr txBox="1"/>
          <p:nvPr/>
        </p:nvSpPr>
        <p:spPr>
          <a:xfrm>
            <a:off x="1034458" y="616695"/>
            <a:ext cx="10253709" cy="716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value of studying the fossil history of John Day Country?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195687-8B4E-4D65-9BBA-D0EE8B67FA2A}"/>
              </a:ext>
            </a:extLst>
          </p:cNvPr>
          <p:cNvSpPr txBox="1"/>
          <p:nvPr/>
        </p:nvSpPr>
        <p:spPr>
          <a:xfrm>
            <a:off x="2832909" y="2886612"/>
            <a:ext cx="6320901" cy="1227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Appreciating 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nature of paleoclimatology: 	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challenge of inferring past habitats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84A2F1-21C5-424D-ACFA-BC8573322F30}"/>
              </a:ext>
            </a:extLst>
          </p:cNvPr>
          <p:cNvSpPr txBox="1"/>
          <p:nvPr/>
        </p:nvSpPr>
        <p:spPr>
          <a:xfrm>
            <a:off x="2832910" y="4168117"/>
            <a:ext cx="6628331" cy="1227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Participating in community development:</a:t>
            </a:r>
            <a:b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enhancement of tourism by welding a </a:t>
            </a:r>
            <a:r>
              <a:rPr lang="en-US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Plesiosaur</a:t>
            </a:r>
          </a:p>
        </p:txBody>
      </p:sp>
    </p:spTree>
    <p:extLst>
      <p:ext uri="{BB962C8B-B14F-4D97-AF65-F5344CB8AC3E}">
        <p14:creationId xmlns:p14="http://schemas.microsoft.com/office/powerpoint/2010/main" val="187638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keleton&#10;&#10;Description automatically generated with low confidence">
            <a:extLst>
              <a:ext uri="{FF2B5EF4-FFF2-40B4-BE49-F238E27FC236}">
                <a16:creationId xmlns:a16="http://schemas.microsoft.com/office/drawing/2014/main" id="{9401BE32-E525-44A7-9887-DA43D5CF7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49" y="843281"/>
            <a:ext cx="8984701" cy="4701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FB24DA-A51B-4B16-BE27-520AD4BF4438}"/>
              </a:ext>
            </a:extLst>
          </p:cNvPr>
          <p:cNvSpPr txBox="1"/>
          <p:nvPr/>
        </p:nvSpPr>
        <p:spPr>
          <a:xfrm>
            <a:off x="2397760" y="5858747"/>
            <a:ext cx="762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Mitchell Plesiosaurus at the Oregon Paleolands Center, Fossil, OR</a:t>
            </a:r>
          </a:p>
        </p:txBody>
      </p:sp>
    </p:spTree>
    <p:extLst>
      <p:ext uri="{BB962C8B-B14F-4D97-AF65-F5344CB8AC3E}">
        <p14:creationId xmlns:p14="http://schemas.microsoft.com/office/powerpoint/2010/main" val="870562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23A66D-1676-4F5B-906C-A4BCC1BD3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177" y="1408549"/>
            <a:ext cx="74494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are the ends of place-based education?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BAB66C-B5FF-416B-A414-54C80402D9E7}"/>
              </a:ext>
            </a:extLst>
          </p:cNvPr>
          <p:cNvSpPr txBox="1"/>
          <p:nvPr/>
        </p:nvSpPr>
        <p:spPr>
          <a:xfrm>
            <a:off x="2963247" y="3919067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Even a conventional unit on evolution can be repurposed to this end. The story of John Day fossils offers a promising start.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67AB1-924D-4C94-AB8C-2EF2A43A053B}"/>
              </a:ext>
            </a:extLst>
          </p:cNvPr>
          <p:cNvSpPr txBox="1"/>
          <p:nvPr/>
        </p:nvSpPr>
        <p:spPr>
          <a:xfrm>
            <a:off x="2963247" y="2142154"/>
            <a:ext cx="60975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Developing a just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sustainable society,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democratically governed by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citizenry appreciative of the role of diverse bodies of knowledge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222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nature, snow&#10;&#10;Description automatically generated">
            <a:extLst>
              <a:ext uri="{FF2B5EF4-FFF2-40B4-BE49-F238E27FC236}">
                <a16:creationId xmlns:a16="http://schemas.microsoft.com/office/drawing/2014/main" id="{274D3AAA-D0FB-4EC8-A86D-8FA90CC28D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897" y="842567"/>
            <a:ext cx="9196206" cy="51728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9722C8-B313-4180-8750-EBFFEFD2F1FB}"/>
              </a:ext>
            </a:extLst>
          </p:cNvPr>
          <p:cNvSpPr txBox="1"/>
          <p:nvPr/>
        </p:nvSpPr>
        <p:spPr>
          <a:xfrm>
            <a:off x="2550226" y="2145825"/>
            <a:ext cx="60979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Place-based education configures subjects as strata of vivid, coherent stories in order to achieve socially valued ends.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C5278-5318-484B-B324-144D3CFD98BB}"/>
              </a:ext>
            </a:extLst>
          </p:cNvPr>
          <p:cNvSpPr txBox="1"/>
          <p:nvPr/>
        </p:nvSpPr>
        <p:spPr>
          <a:xfrm>
            <a:off x="3595254" y="3696513"/>
            <a:ext cx="60979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Achieving a “s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ense of place”  attaches the heart and mind to landscapes, the memories that inhabit them, and the promise of renewal.</a:t>
            </a:r>
          </a:p>
        </p:txBody>
      </p:sp>
    </p:spTree>
    <p:extLst>
      <p:ext uri="{BB962C8B-B14F-4D97-AF65-F5344CB8AC3E}">
        <p14:creationId xmlns:p14="http://schemas.microsoft.com/office/powerpoint/2010/main" val="212041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SA 8 mya Avalanche of Death ">
            <a:hlinkClick r:id="" action="ppaction://media"/>
            <a:extLst>
              <a:ext uri="{FF2B5EF4-FFF2-40B4-BE49-F238E27FC236}">
                <a16:creationId xmlns:a16="http://schemas.microsoft.com/office/drawing/2014/main" id="{23C4C8D4-DFA3-448C-A3F9-E523A1214D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9476" y="629193"/>
            <a:ext cx="7382315" cy="553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6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D7313F-D242-485C-9625-CF8F91E9E057}"/>
              </a:ext>
            </a:extLst>
          </p:cNvPr>
          <p:cNvSpPr txBox="1"/>
          <p:nvPr/>
        </p:nvSpPr>
        <p:spPr>
          <a:xfrm>
            <a:off x="2829309" y="1262603"/>
            <a:ext cx="6053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Elliot Eisner’s Criteria of Artistry: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BD3DA3-C459-44A5-AC1D-233E1281BFE2}"/>
              </a:ext>
            </a:extLst>
          </p:cNvPr>
          <p:cNvSpPr txBox="1"/>
          <p:nvPr/>
        </p:nvSpPr>
        <p:spPr>
          <a:xfrm>
            <a:off x="3235384" y="2360711"/>
            <a:ext cx="4760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&gt; Vivid Depiction (the fossils)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544F35-592F-4D5E-B0E4-D90BBC322DEE}"/>
              </a:ext>
            </a:extLst>
          </p:cNvPr>
          <p:cNvSpPr txBox="1"/>
          <p:nvPr/>
        </p:nvSpPr>
        <p:spPr>
          <a:xfrm>
            <a:off x="3235384" y="2992340"/>
            <a:ext cx="75041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&gt; Universal in the Particular (inferring habitat)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CD3EF1-7601-43EF-9229-AC96893DEEA9}"/>
              </a:ext>
            </a:extLst>
          </p:cNvPr>
          <p:cNvSpPr txBox="1"/>
          <p:nvPr/>
        </p:nvSpPr>
        <p:spPr>
          <a:xfrm>
            <a:off x="3235384" y="3656810"/>
            <a:ext cx="5077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&gt; Coherence (place and time)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87D295-26C5-4DA1-8859-7F855F55215C}"/>
              </a:ext>
            </a:extLst>
          </p:cNvPr>
          <p:cNvSpPr txBox="1"/>
          <p:nvPr/>
        </p:nvSpPr>
        <p:spPr>
          <a:xfrm>
            <a:off x="3235384" y="4321280"/>
            <a:ext cx="6393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&gt; Constructive Neglect (single species)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351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1113DC-16AA-4407-9913-5562E5202176}"/>
              </a:ext>
            </a:extLst>
          </p:cNvPr>
          <p:cNvSpPr txBox="1"/>
          <p:nvPr/>
        </p:nvSpPr>
        <p:spPr>
          <a:xfrm>
            <a:off x="628685" y="620984"/>
            <a:ext cx="6279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Art of 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</a:rPr>
              <a:t>P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lace-based 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ducation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3682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1478</TotalTime>
  <Words>699</Words>
  <Application>Microsoft Office PowerPoint</Application>
  <PresentationFormat>Widescreen</PresentationFormat>
  <Paragraphs>68</Paragraphs>
  <Slides>28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Kip Ault</dc:creator>
  <cp:lastModifiedBy>Kip Ault</cp:lastModifiedBy>
  <cp:revision>105</cp:revision>
  <dcterms:created xsi:type="dcterms:W3CDTF">2021-09-06T19:05:02Z</dcterms:created>
  <dcterms:modified xsi:type="dcterms:W3CDTF">2021-10-14T19:55:32Z</dcterms:modified>
</cp:coreProperties>
</file>